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9753600" cx="13004800"/>
  <p:notesSz cx="6858000" cy="9144000"/>
  <p:embeddedFontLst>
    <p:embeddedFont>
      <p:font typeface="Bungee Inline"/>
      <p:regular r:id="rId42"/>
    </p:embeddedFont>
    <p:embeddedFont>
      <p:font typeface="Short Stack"/>
      <p:regular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BungeeInline-regular.fntdata"/><Relationship Id="rId41" Type="http://schemas.openxmlformats.org/officeDocument/2006/relationships/slide" Target="slides/slide37.xml"/><Relationship Id="rId44" Type="http://schemas.openxmlformats.org/officeDocument/2006/relationships/font" Target="fonts/HelveticaNeue-regular.fntdata"/><Relationship Id="rId43" Type="http://schemas.openxmlformats.org/officeDocument/2006/relationships/font" Target="fonts/ShortStack-regular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Fletch</a:t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Olly</a:t>
            </a:r>
            <a:endParaRPr/>
          </a:p>
        </p:txBody>
      </p:sp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Olly</a:t>
            </a:r>
            <a:endParaRPr/>
          </a:p>
        </p:txBody>
      </p:sp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Olly</a:t>
            </a:r>
            <a:endParaRPr/>
          </a:p>
        </p:txBody>
      </p:sp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134" name="Google Shape;13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Olly</a:t>
            </a:r>
            <a:endParaRPr/>
          </a:p>
        </p:txBody>
      </p:sp>
      <p:sp>
        <p:nvSpPr>
          <p:cNvPr id="139" name="Google Shape;13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146" name="Google Shape;1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152" name="Google Shape;15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4494cdd5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44494cdd5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4494cdd5f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44494cdd5f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4494cdd5f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44494cdd5f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Olly</a:t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Olly</a:t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94" name="Google Shape;9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Fletch</a:t>
            </a:r>
            <a:endParaRPr/>
          </a:p>
        </p:txBody>
      </p:sp>
      <p:sp>
        <p:nvSpPr>
          <p:cNvPr id="101" name="Google Shape;10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Olly</a:t>
            </a:r>
            <a:endParaRPr/>
          </a:p>
        </p:txBody>
      </p:sp>
      <p:sp>
        <p:nvSpPr>
          <p:cNvPr id="106" name="Google Shape;10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>
            <p:ph idx="2" type="pic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9" name="Google Shape;49;p12"/>
          <p:cNvSpPr/>
          <p:nvPr>
            <p:ph idx="3" type="pic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0" name="Google Shape;50;p12"/>
          <p:cNvSpPr/>
          <p:nvPr>
            <p:ph idx="4" type="pic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>
            <p:ph idx="2" type="pic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body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2" type="body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>
            <p:ph idx="2" type="pic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1" name="Google Shape;31;p8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>
            <p:ph idx="2" type="pic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>
            <p:ph idx="2" type="pic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36195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1pPr>
            <a:lvl2pPr indent="-36195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2pPr>
            <a:lvl3pPr indent="-36195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3pPr>
            <a:lvl4pPr indent="-36195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4pPr>
            <a:lvl5pPr indent="-36195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4294967295" type="ctr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t/>
            </a:r>
            <a:endParaRPr b="1" i="0" sz="8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0*2p0lc1TgxPIWu4QR.jp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95638" y="-814735"/>
            <a:ext cx="19396165" cy="1091034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355346" y="4162576"/>
            <a:ext cx="12294109" cy="131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Bungee Inline"/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Bungee Inline"/>
                <a:ea typeface="Bungee Inline"/>
                <a:cs typeface="Bungee Inline"/>
                <a:sym typeface="Bungee Inline"/>
              </a:rPr>
              <a:t>Computer Vision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114" name="Google Shape;1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85" y="1453594"/>
            <a:ext cx="12706630" cy="6353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119" name="Google Shape;1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5537" y="3280247"/>
            <a:ext cx="7605763" cy="5834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20" name="Google Shape;12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00" y="364415"/>
            <a:ext cx="6356475" cy="63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125" name="Google Shape;1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08243"/>
            <a:ext cx="13004801" cy="583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3D scene reconstruction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136" name="Google Shape;1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0316"/>
            <a:ext cx="13004800" cy="579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Image Segmentation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/>
          </a:p>
        </p:txBody>
      </p:sp>
      <p:pic>
        <p:nvPicPr>
          <p:cNvPr descr="pasted-image.tiff" id="143" name="Google Shape;1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00" y="2978150"/>
            <a:ext cx="5868922" cy="287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Background/Foreground Detection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154" name="Google Shape;1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515" y="1953388"/>
            <a:ext cx="12419770" cy="650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952500" y="40386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19"/>
              <a:buFont typeface="Helvetica Neue Light"/>
              <a:buNone/>
            </a:pPr>
            <a:r>
              <a:rPr lang="en-US" sz="6719"/>
              <a:t>Background/Foreground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19"/>
              <a:buFont typeface="Helvetica Neue Light"/>
              <a:buNone/>
            </a:pPr>
            <a:r>
              <a:rPr lang="en-US" sz="6719"/>
              <a:t>Detection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sf2.mp4" id="164" name="Google Shape;1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1" y="1390429"/>
            <a:ext cx="12964578" cy="729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2687" y="1160437"/>
            <a:ext cx="7868941" cy="786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CVLecBin.mov" id="169" name="Google Shape;16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0" y="1432385"/>
            <a:ext cx="12889121" cy="725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But wait!</a:t>
            </a:r>
            <a:endParaRPr/>
          </a:p>
        </p:txBody>
      </p:sp>
      <p:sp>
        <p:nvSpPr>
          <p:cNvPr id="175" name="Google Shape;175;p34"/>
          <p:cNvSpPr txBox="1"/>
          <p:nvPr>
            <p:ph idx="1" type="body"/>
          </p:nvPr>
        </p:nvSpPr>
        <p:spPr>
          <a:xfrm>
            <a:off x="469900" y="22352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are these videos and images even represented in computers?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Well, ever heard someone or yourself say “gosh this pic is so pixelated”!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Yep, it</a:t>
            </a:r>
            <a:r>
              <a:rPr lang="en-US"/>
              <a:t>’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 done using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pixels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180" name="Google Shape;1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41277" y="-963097"/>
            <a:ext cx="16058754" cy="10839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185" name="Google Shape;1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243" y="1583216"/>
            <a:ext cx="12891261" cy="631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/>
          <p:nvPr/>
        </p:nvSpPr>
        <p:spPr>
          <a:xfrm>
            <a:off x="926337" y="2768599"/>
            <a:ext cx="11152125" cy="4013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 those 2D list free response questions,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</a:pPr>
            <a:r>
              <a:t/>
            </a:r>
            <a:endParaRPr b="0" i="0" sz="6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teach them for a reason!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368299" y="584200"/>
            <a:ext cx="11762335" cy="321900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 to background/foreground stuff</a:t>
            </a:r>
            <a:endParaRPr/>
          </a:p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1485900" y="271145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Char char="•"/>
            </a:pPr>
            <a:r>
              <a:rPr lang="en-US" sz="7200"/>
              <a:t>Any ideas?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0000"/>
            </a:gs>
            <a:gs pos="100000">
              <a:srgbClr val="53585F"/>
            </a:gs>
          </a:gsLst>
          <a:lin ang="5400000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698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Short Stack"/>
              <a:buNone/>
            </a:pPr>
            <a:r>
              <a:rPr lang="en-US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(inefficient) Code</a:t>
            </a:r>
            <a:endParaRPr/>
          </a:p>
        </p:txBody>
      </p:sp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1638300" y="28956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582929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48"/>
              <a:buFont typeface="Short Stack"/>
              <a:buNone/>
            </a:pPr>
            <a:r>
              <a:rPr lang="en-US" sz="2448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def getBackground(imgList, rows, cols):</a:t>
            </a:r>
            <a:endParaRPr/>
          </a:p>
          <a:p>
            <a:pPr indent="816102" lvl="7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448"/>
              <a:buFont typeface="Short Stack"/>
              <a:buNone/>
            </a:pPr>
            <a:r>
              <a:rPr lang="en-US" sz="2448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bg = [[0]*cols for i in range(rows)]</a:t>
            </a:r>
            <a:endParaRPr/>
          </a:p>
          <a:p>
            <a:pPr indent="816102" lvl="7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448"/>
              <a:buFont typeface="Short Stack"/>
              <a:buNone/>
            </a:pPr>
            <a:r>
              <a:rPr lang="en-US" sz="2448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for row in range(rows):</a:t>
            </a:r>
            <a:endParaRPr/>
          </a:p>
          <a:p>
            <a:pPr indent="932688" lvl="8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448"/>
              <a:buFont typeface="Short Stack"/>
              <a:buNone/>
            </a:pPr>
            <a:r>
              <a:rPr lang="en-US" sz="2448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   for col in range(cols):</a:t>
            </a:r>
            <a:endParaRPr/>
          </a:p>
          <a:p>
            <a:pPr indent="932688" lvl="8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448"/>
              <a:buFont typeface="Short Stack"/>
              <a:buNone/>
            </a:pPr>
            <a:r>
              <a:rPr lang="en-US" sz="2448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       for img in imgList:</a:t>
            </a:r>
            <a:endParaRPr/>
          </a:p>
          <a:p>
            <a:pPr indent="932688" lvl="8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448"/>
              <a:buFont typeface="Short Stack"/>
              <a:buNone/>
            </a:pPr>
            <a:r>
              <a:rPr lang="en-US" sz="2448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          bg[row][col] += img[row][col]</a:t>
            </a:r>
            <a:endParaRPr/>
          </a:p>
          <a:p>
            <a:pPr indent="816102" lvl="7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448"/>
              <a:buFont typeface="Short Stack"/>
              <a:buNone/>
            </a:pPr>
            <a:r>
              <a:rPr lang="en-US" sz="2448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return bg</a:t>
            </a:r>
            <a:endParaRPr/>
          </a:p>
          <a:p>
            <a:pPr indent="582929" lvl="5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36"/>
              <a:buFont typeface="Short Stack"/>
              <a:buNone/>
            </a:pPr>
            <a:r>
              <a:rPr lang="en-US" sz="1836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  </a:t>
            </a:r>
            <a:endParaRPr/>
          </a:p>
          <a:p>
            <a:pPr indent="932688" lvl="8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36"/>
              <a:buFont typeface="Short Stack"/>
              <a:buNone/>
            </a:pPr>
            <a:r>
              <a:rPr lang="en-US" sz="1836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#divide by number of imgs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1412329" y="469900"/>
            <a:ext cx="105003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RGB vs. Grayscale</a:t>
            </a:r>
            <a:endParaRPr/>
          </a:p>
        </p:txBody>
      </p:sp>
      <p:sp>
        <p:nvSpPr>
          <p:cNvPr id="208" name="Google Shape;208;p4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RGB: Red, Blue, Green components in range (0-255)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 0, 0) -&gt; Black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(255, 255, 255) -&gt; White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Grayscale: Just gray level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 to 255 (Black -&gt; White)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_coins.jpg" id="213" name="Google Shape;21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4829" y="214647"/>
            <a:ext cx="7703666" cy="953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40"/>
              <a:buFont typeface="Helvetica Neue Light"/>
              <a:buNone/>
            </a:pPr>
            <a:r>
              <a:rPr lang="en-US" sz="7040"/>
              <a:t>(show basic openCV image reading/conversion)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952500" y="8636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is it?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1168400" y="22860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The field of Computer Science that deals with understanding visual elements such as images or videos.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Seeks to perform tasks humans can accomplish visually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952500" y="1016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</p:txBody>
      </p:sp>
      <p:sp>
        <p:nvSpPr>
          <p:cNvPr id="224" name="Google Shape;224;p43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Char char="•"/>
            </a:pPr>
            <a:r>
              <a:rPr lang="en-US" sz="4800"/>
              <a:t>Literally, just partitioning an image into multiple segments based on your needs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_coins.jpg" id="229" name="Google Shape;22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4829" y="214647"/>
            <a:ext cx="7703666" cy="953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/>
          <p:nvPr/>
        </p:nvSpPr>
        <p:spPr>
          <a:xfrm>
            <a:off x="1935886" y="3944865"/>
            <a:ext cx="91330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(Do openCV morphology coding examples)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8-11-01 at 4.05.13 PM.png" id="239" name="Google Shape;23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103" y="517626"/>
            <a:ext cx="13061006" cy="8829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244" name="Google Shape;2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860" y="1414104"/>
            <a:ext cx="13134520" cy="7346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Any questions, yo?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254" name="Google Shape;2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043" y="1028030"/>
            <a:ext cx="11488866" cy="769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Aight bye fam &lt;3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Object classification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ct-detection-drone-videos-fig8.png"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771" y="877927"/>
            <a:ext cx="5000554" cy="3382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90" name="Google Shape;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4244" y="480466"/>
            <a:ext cx="4507849" cy="4507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91" name="Google Shape;9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8100" y="4851400"/>
            <a:ext cx="10160000" cy="44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Face recognition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Motion Capture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/>
          </a:p>
        </p:txBody>
      </p:sp>
      <p:pic>
        <p:nvPicPr>
          <p:cNvPr descr="pasted-image.tiff"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3419" y="3310824"/>
            <a:ext cx="5012381" cy="291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103" name="Google Shape;1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400" y="628650"/>
            <a:ext cx="10160000" cy="87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Tasks like …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 classification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Face recognition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Motion Capture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3D scene reconstruction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Segmentation</a:t>
            </a:r>
            <a:endParaRPr/>
          </a:p>
          <a:p>
            <a:pPr indent="-444500" lvl="0" marL="4445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Background/Foreground Detection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